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4630400" cy="8229600"/>
  <p:notesSz cx="8229600" cy="14630400"/>
  <p:embeddedFontLst>
    <p:embeddedFont>
      <p:font typeface="Unbounded"/>
      <p:regular r:id="rId18"/>
    </p:embeddedFont>
    <p:embeddedFont>
      <p:font typeface="Unbounded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  <p:embeddedFont>
      <p:font typeface="Open Sans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1" Type="http://schemas.openxmlformats.org/officeDocument/2006/relationships/font" Target="fonts/font4.fntdata"/><Relationship Id="rId22" Type="http://schemas.openxmlformats.org/officeDocument/2006/relationships/font" Target="fonts/font5.fntdata"/><Relationship Id="rId2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2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resskaszubski.pl/pl/14_kultura/669_edukacja/66393_rekrutacja-do-szkol-srednich-w-pow-kartuskim-czeka-ponad-1370-miejsc.html" TargetMode="External"/><Relationship Id="rId4" Type="http://schemas.openxmlformats.org/officeDocument/2006/relationships/hyperlink" Target="https://zkiwbrodnicagorna.pl/rekrutacja-osmoklasisci-20252026,74,pl" TargetMode="External"/><Relationship Id="rId6" Type="http://schemas.openxmlformats.org/officeDocument/2006/relationships/hyperlink" Target="https://nabor-pomorze.edu.com.pl/kandydat/app/access_locked.xhtml" TargetMode="External"/><Relationship Id="rId1" Type="http://schemas.openxmlformats.org/officeDocument/2006/relationships/image" Target="../media/image-11-1.png"/><Relationship Id="rId3" Type="http://schemas.openxmlformats.org/officeDocument/2006/relationships/image" Target="../media/image-11-2.png"/><Relationship Id="rId5" Type="http://schemas.openxmlformats.org/officeDocument/2006/relationships/image" Target="../media/image-11-3.png"/><Relationship Id="rId7" Type="http://schemas.openxmlformats.org/officeDocument/2006/relationships/slideLayout" Target="../slideLayouts/slideLayout12.xml"/><Relationship Id="rId8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atorium.gda.pl/zarzadzenie-nr-152025-pomorskiego-kuratora-oswiaty-w-sprawie-okreslenia-terminow-przeprowadzenia-postepowania-rekrutacyjnego-i-postepowania-uzupelniajacego-w-wojewodztwie-pomorskim-na-rok-szkolny-202/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hyperlink" Target="http://informator.kartuskipowiat.pl/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8121"/>
            <a:ext cx="75564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5E98F1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Rekrutacja do szkół ponadpodstawowych 2025/2026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11419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732252"/>
            <a:ext cx="7556421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Zapoznaj się z kluczowymi terminami rekrutacji na rok szkolny 2025/2026 w Powiecie Kartuskim. Pomagamy zaplanować - ważne daty i etapy procesu rekrutacyjnego.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347930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605659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669155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699171"/>
            <a:ext cx="347663" cy="34766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270040" y="6674644"/>
            <a:ext cx="30153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Sławomir Pobłocki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79846" y="34671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Podsumowanie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196483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3790" y="57634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15 maja 2025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25387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Rozpoczęcie rekrutacji - złożenie dokumentów.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4856202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54704" y="54231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4-8 lipca 2025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591359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Uzupełnienie wniosku o wymagane dokumenty. 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4516041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15738" y="5083016"/>
            <a:ext cx="28363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15-18 lipca 2025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5573435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Sprawdzanie list i potwierdzanie decyzji o nauce.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723483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B05EF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Planowanie i terminowe działania zwiększają szanse na wymarzoną szkołę.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19782" y="525185"/>
            <a:ext cx="8590836" cy="596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F44444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WAŻNE STRONY I ARTYKUŁY</a:t>
            </a:r>
            <a:endParaRPr lang="en-US" sz="3750" dirty="0"/>
          </a:p>
        </p:txBody>
      </p:sp>
      <p:pic>
        <p:nvPicPr>
          <p:cNvPr id="3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417" y="1503878"/>
            <a:ext cx="13293566" cy="1925003"/>
          </a:xfrm>
          <a:prstGeom prst="rect">
            <a:avLst/>
          </a:prstGeom>
        </p:spPr>
      </p:pic>
      <p:pic>
        <p:nvPicPr>
          <p:cNvPr id="4" name="Image 1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7" y="3643670"/>
            <a:ext cx="13293566" cy="1925003"/>
          </a:xfrm>
          <a:prstGeom prst="rect">
            <a:avLst/>
          </a:prstGeom>
        </p:spPr>
      </p:pic>
      <p:pic>
        <p:nvPicPr>
          <p:cNvPr id="5" name="Image 2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17" y="5783461"/>
            <a:ext cx="13293566" cy="1925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12608" y="749856"/>
            <a:ext cx="110050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6A688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 GŁÓWNE ETAPY REKRUTACJI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12263"/>
            <a:ext cx="13042821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1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Składanie wniosku rekrutacyjnego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Kandydat wypełnia wniosek w systemie elektronicznym lub w druku, wskazując preferowane szkoły i profile.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898577"/>
            <a:ext cx="13042821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Uzupełnianie wniosku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Kandydat dodaje do wniosku wyniki egzaminu ósmoklasisty, oceny ze świadectwa ukończenia szkoły podstawowej oraz załącza kopie dokumentów.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84890"/>
            <a:ext cx="13042821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Potwierdzenie woli przyjęcia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Jeśli kandydat zostanie zakwalifikowany do danej szkoły, musi potwierdzić wolę uczęszczania do niej, zazwyczaj poprzez złożenie oryginałów dokumentów. 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470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65113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Dodatkowe informacje: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Ważne jest, aby dokładnie zapoznać się z harmonogramem rekrutacji, ponieważ terminy mogą się różnić w zależności od województwa. Po ogłoszeniu wyników pierwszej tury rekrutacji, ogłaszane są progi punktowe, które mogą być różne dla poszczególnych szkół i profilów. Rekrutacja uzupełniająca odbywa się po zakończeniu pierwszej tury, aby zapewnić możliwość przyjęcia do szkoły również tym kandydatom, którzy nie zostali przyjęci w pierwszej turze.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5733098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26A688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77954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Kluczowe terminy rekrutacji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280190" y="242220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2422208"/>
            <a:ext cx="34886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Początek rekrutacji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2912626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15 maja 2025 - rozpoczęcie składania dokumentów do szkół ponadpodstawowych.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1203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017306" y="4120396"/>
            <a:ext cx="35188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Termin zakończenia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461081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21 lipca 2025 - przedstawienie wyników rekrutacji.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22886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280190" y="58469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Terminy zależne są m.in. od wyboru profilu kształcenia. </a:t>
            </a:r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algn="l" indent="0" marL="0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Pełny terminarz dostępny i możliwy do pobrania na poniższej stronie:</a:t>
            </a:r>
            <a:endParaRPr lang="en-US" sz="1750" dirty="0"/>
          </a:p>
        </p:txBody>
      </p:sp>
      <p:pic>
        <p:nvPicPr>
          <p:cNvPr id="1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6827877"/>
            <a:ext cx="3422213" cy="623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68629" y="571619"/>
            <a:ext cx="9893022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Egzamin ósmoklasisty i wyniki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5329" y="1737360"/>
            <a:ext cx="259056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Egzamin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25329" y="2268379"/>
            <a:ext cx="633710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Termin egzaminu: 13-15 maja 2025. </a:t>
            </a:r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ważny etap dla każdego ucznia.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575590" y="1737360"/>
            <a:ext cx="259056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Wyniki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575590" y="2268379"/>
            <a:ext cx="6337102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Ogłoszenie wyników 4 lipca 2025. </a:t>
            </a:r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</a:t>
            </a:r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Wyniki liczą się w rekrutacji.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3089" y="3351133"/>
            <a:ext cx="7104102" cy="4306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294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Dokumenty wymagane </a:t>
            </a:r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
</a:t>
            </a:r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 rekrutacji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99448"/>
            <a:ext cx="3664863" cy="2748082"/>
          </a:xfrm>
          <a:prstGeom prst="roundRect">
            <a:avLst>
              <a:gd name="adj" fmla="val 34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43388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Podanie o przyjęcie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27863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Formalny wniosek do wybranej szkoły.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99448"/>
            <a:ext cx="3664863" cy="2748082"/>
          </a:xfrm>
          <a:prstGeom prst="roundRect">
            <a:avLst>
              <a:gd name="adj" fmla="val 346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433882"/>
            <a:ext cx="3195995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Świadectwo ukończenia szkoły podstawowej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98729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Potwierdza ukończenie klasy ósmej.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174343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6408777"/>
            <a:ext cx="55308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Wyniki egzaminu ósmoklasisty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89919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Kluczowy dokument decydujący o przyjęciu.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00174" y="611267"/>
            <a:ext cx="8029932" cy="1389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Lista wybranych szkół </a:t>
            </a:r>
            <a:pPr algn="ctr"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
</a:t>
            </a:r>
            <a:pPr algn="ctr"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 Powiecie Kartuskim</a:t>
            </a:r>
            <a:endParaRPr lang="en-US" sz="4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54" y="2445306"/>
            <a:ext cx="4135874" cy="25561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7954" y="5279231"/>
            <a:ext cx="4135874" cy="694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Liceum Ogólnokształcące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7954" y="6107192"/>
            <a:ext cx="4135874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Klasy o profilu humanistycznym i matematyczno-przyrodniczym.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203" y="2445306"/>
            <a:ext cx="4135874" cy="255615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47203" y="5279231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Technikum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247203" y="5759887"/>
            <a:ext cx="4135874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Przygotowuje do zawodu oraz maturalnych egzaminów.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453" y="2445306"/>
            <a:ext cx="4135874" cy="25561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6453" y="5279231"/>
            <a:ext cx="3039189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Szkoła Branżowa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716453" y="5759887"/>
            <a:ext cx="4135874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Skoncentrowana na praktycznych umiejętnościach zawodowych.</a:t>
            </a:r>
            <a:endParaRPr lang="en-US" sz="1750" dirty="0"/>
          </a:p>
        </p:txBody>
      </p:sp>
      <p:pic>
        <p:nvPicPr>
          <p:cNvPr id="12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678" y="7068503"/>
            <a:ext cx="7975044" cy="611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1132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1622" y="2579489"/>
            <a:ext cx="9250561" cy="528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Etapy rekrutacji i podanie wyników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81764" y="3361253"/>
            <a:ext cx="22860" cy="4402098"/>
          </a:xfrm>
          <a:prstGeom prst="roundRect">
            <a:avLst>
              <a:gd name="adj" fmla="val 310617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949047" y="3730109"/>
            <a:ext cx="507087" cy="22860"/>
          </a:xfrm>
          <a:prstGeom prst="roundRect">
            <a:avLst>
              <a:gd name="adj" fmla="val 310617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591622" y="3551396"/>
            <a:ext cx="380286" cy="380286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022" y="3583067"/>
            <a:ext cx="253484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627108" y="3530203"/>
            <a:ext cx="2113240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15.05 - 08.07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627108" y="3895606"/>
            <a:ext cx="12411670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Składanie dokumentów do szkół ponadpodstawowych.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949047" y="4872871"/>
            <a:ext cx="507087" cy="22860"/>
          </a:xfrm>
          <a:prstGeom prst="roundRect">
            <a:avLst>
              <a:gd name="adj" fmla="val 310617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591622" y="4694158"/>
            <a:ext cx="380286" cy="380286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5022" y="4725829"/>
            <a:ext cx="253484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627108" y="4672965"/>
            <a:ext cx="2113240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15.07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627108" y="5038368"/>
            <a:ext cx="12411670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Publikacja listy kandydatów przyjętych i nieprzyjętych.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949047" y="6015633"/>
            <a:ext cx="507087" cy="22860"/>
          </a:xfrm>
          <a:prstGeom prst="roundRect">
            <a:avLst>
              <a:gd name="adj" fmla="val 310617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591622" y="5836920"/>
            <a:ext cx="380286" cy="380286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5022" y="5868591"/>
            <a:ext cx="253484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627108" y="5815727"/>
            <a:ext cx="2113240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do 18.07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627108" y="6181130"/>
            <a:ext cx="12411670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Potwierdzanie woli podjęcia nauki przez rodziców i uczniów.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949047" y="7158395"/>
            <a:ext cx="507087" cy="22860"/>
          </a:xfrm>
          <a:prstGeom prst="roundRect">
            <a:avLst>
              <a:gd name="adj" fmla="val 310617"/>
            </a:avLst>
          </a:prstGeom>
          <a:solidFill>
            <a:srgbClr val="BCDBD4"/>
          </a:solidFill>
          <a:ln/>
        </p:spPr>
      </p:sp>
      <p:sp>
        <p:nvSpPr>
          <p:cNvPr id="21" name="Shape 18"/>
          <p:cNvSpPr/>
          <p:nvPr/>
        </p:nvSpPr>
        <p:spPr>
          <a:xfrm>
            <a:off x="591622" y="6979682"/>
            <a:ext cx="380286" cy="380286"/>
          </a:xfrm>
          <a:prstGeom prst="roundRect">
            <a:avLst>
              <a:gd name="adj" fmla="val 1867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55022" y="7011352"/>
            <a:ext cx="253484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1627108" y="6958489"/>
            <a:ext cx="2113240" cy="264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do 21.07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627108" y="7323892"/>
            <a:ext cx="12411670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Publikacja ostatecznej listy przyjętych do szkół.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4238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 zrobić </a:t>
            </a:r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
</a:t>
            </a:r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 przypadku odrzucenia wniosku?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3706535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66402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Kontakt z szkołą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50877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Warto zapytać o możliwość odwołania lub alternatywne rozwiązania.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7" y="370653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664029"/>
            <a:ext cx="292774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Sprawdzanie innych placówek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486310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Pozostałe szkoły mogą mieć wolne miejsca.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0794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612195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079450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Kolejne terminy rekrutacji uzupełniającej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92419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Niektóre szkoły prowadzą dodatkowe nabory latem.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0670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1622" y="2523292"/>
            <a:ext cx="5827157" cy="1033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Przydatne wskazówki </a:t>
            </a:r>
            <a:pPr algn="ctr" indent="0" marL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
</a:t>
            </a:r>
            <a:pPr algn="ctr" indent="0" marL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dla kandydatów</a:t>
            </a:r>
            <a:endParaRPr lang="en-US" sz="3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3" y="3804761"/>
            <a:ext cx="826770" cy="9921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53540" y="3970020"/>
            <a:ext cx="5740479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Dokładne przeczytanie warunków rekrutacji</a:t>
            </a:r>
            <a:endParaRPr lang="en-US" sz="16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3" y="4796909"/>
            <a:ext cx="826770" cy="9921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653540" y="4962168"/>
            <a:ext cx="4472940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Składanie dokumentów w terminie</a:t>
            </a:r>
            <a:endParaRPr lang="en-US" sz="16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3" y="5789057"/>
            <a:ext cx="826770" cy="99214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653540" y="5954316"/>
            <a:ext cx="5558790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Sprawdzanie list i potwierdzanie woli nauki</a:t>
            </a:r>
            <a:endParaRPr lang="en-US" sz="160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63" y="6781205"/>
            <a:ext cx="826770" cy="99214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653540" y="6946463"/>
            <a:ext cx="6702147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Zachowanie kontaktu ze szkołą pierwszego wyboru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2025-04-27T17:30:56Z</dcterms:created>
  <dcterms:modified xsi:type="dcterms:W3CDTF">2025-04-27T17:30:56Z</dcterms:modified>
</cp:coreProperties>
</file>